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57" r:id="rId4"/>
    <p:sldId id="266" r:id="rId5"/>
    <p:sldId id="259" r:id="rId6"/>
    <p:sldId id="270" r:id="rId7"/>
    <p:sldId id="258" r:id="rId8"/>
    <p:sldId id="264" r:id="rId9"/>
    <p:sldId id="272" r:id="rId10"/>
    <p:sldId id="262" r:id="rId11"/>
    <p:sldId id="260" r:id="rId12"/>
    <p:sldId id="267" r:id="rId13"/>
    <p:sldId id="263" r:id="rId14"/>
    <p:sldId id="265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3265" autoAdjust="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3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6E3EB21-C537-45EA-BDA9-5D600DC0105A}" type="datetimeFigureOut">
              <a:rPr lang="en-US" smtClean="0"/>
              <a:t>7/13/2021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EE5A765-A50A-4A45-891F-21B1AF59DC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45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3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B3B904-DA56-4F82-972A-16113979596D}" type="datetimeFigureOut">
              <a:rPr lang="en-US" smtClean="0"/>
              <a:t>7/13/2021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B6E4FDB-7D9C-4BF4-A339-A3E4DA33F2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8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E4FDB-7D9C-4BF4-A339-A3E4DA33F24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336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link will be sent from Internal Services.</a:t>
            </a:r>
          </a:p>
          <a:p>
            <a:r>
              <a:rPr lang="en-US" dirty="0"/>
              <a:t>Please do</a:t>
            </a:r>
            <a:r>
              <a:rPr lang="en-US" baseline="0" dirty="0"/>
              <a:t> not hesitate to reach out if you have questions or difficulty filling out the AAM. Council staff is available, co-chairs of the Needs Assessment and Evaluation Committee or your mentor. By a show of hands, who is familiar with this document and is willing to assist other members.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E4FDB-7D9C-4BF4-A339-A3E4DA33F24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2304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E4FDB-7D9C-4BF4-A339-A3E4DA33F24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98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E4FDB-7D9C-4BF4-A339-A3E4DA33F24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2896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E4FDB-7D9C-4BF4-A339-A3E4DA33F24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98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E4FDB-7D9C-4BF4-A339-A3E4DA33F24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257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quickly and well the Part A recipient carries out the processes needed to contract with and pay providers for delivering HIV-related services</a:t>
            </a:r>
            <a:r>
              <a:rPr lang="en-US" baseline="0" dirty="0"/>
              <a:t> </a:t>
            </a:r>
            <a:r>
              <a:rPr lang="en-US" dirty="0"/>
              <a:t>so that that the needs of people with HIV/AIDS throughout the Part A service area are met.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Emphasis is on ensuring services to people</a:t>
            </a:r>
            <a:r>
              <a:rPr lang="en-US" baseline="0" dirty="0"/>
              <a:t> with HIV</a:t>
            </a:r>
            <a:r>
              <a:rPr lang="en-US" dirty="0"/>
              <a:t> and to communities with the greatest need for Ryan White services.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E4FDB-7D9C-4BF4-A339-A3E4DA33F24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835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a legislative requirement</a:t>
            </a:r>
            <a:r>
              <a:rPr lang="en-US" baseline="0" dirty="0"/>
              <a:t> and a standard of membership for our council.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E4FDB-7D9C-4BF4-A339-A3E4DA33F24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816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E4FDB-7D9C-4BF4-A339-A3E4DA33F24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24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Evaluating how rapidly Ryan White HIV/AIDS Program Part A funds are allocated and made available for care.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Funds are being contracted for quickly and through an open process, and that providers are being paid in a timely manner.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E4FDB-7D9C-4BF4-A339-A3E4DA33F24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30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altLang="en-US" dirty="0"/>
              <a:t>Procurement and contract management are solely the recipient’s responsibility</a:t>
            </a:r>
            <a:r>
              <a:rPr lang="en-US" altLang="en-US" baseline="0" dirty="0"/>
              <a:t> and t</a:t>
            </a:r>
            <a:r>
              <a:rPr lang="en-US" altLang="en-US" dirty="0"/>
              <a:t>he council cannot be involved in administration of the grant</a:t>
            </a:r>
            <a:r>
              <a:rPr lang="en-US" altLang="en-US" baseline="0" dirty="0"/>
              <a:t>. This is the o</a:t>
            </a:r>
            <a:r>
              <a:rPr lang="en-US" altLang="en-US" dirty="0"/>
              <a:t>nly situation in which the council considers issues related to procurement and fund administration.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E4FDB-7D9C-4BF4-A339-A3E4DA33F24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384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this guidance, the Needs Assessment and Evaluation Committee selected</a:t>
            </a:r>
            <a:r>
              <a:rPr lang="en-US" baseline="0" dirty="0"/>
              <a:t> six objectives for the council to determine if they were met.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E4FDB-7D9C-4BF4-A339-A3E4DA33F24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452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E4FDB-7D9C-4BF4-A339-A3E4DA33F24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771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completed online. Paper copies can be requested by asking council staff. If you turn in a paper copy,</a:t>
            </a:r>
            <a:r>
              <a:rPr lang="en-US" baseline="0" dirty="0"/>
              <a:t> please make sure council staff has counted you as completing the assessment. </a:t>
            </a:r>
          </a:p>
          <a:p>
            <a:endParaRPr lang="en-US" baseline="0" dirty="0"/>
          </a:p>
          <a:p>
            <a:r>
              <a:rPr lang="en-US" baseline="0" dirty="0"/>
              <a:t>The recipient response will also include if there are other funding sources (like Part B, state, and rebate) used to pay for services in the Part A jurisdiction. 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Hennepin County Integrated Planning and Analysis</a:t>
            </a:r>
            <a:r>
              <a:rPr lang="en-US" baseline="0" dirty="0"/>
              <a:t> Survey Team is conducting this survey as an independent third-party to ensure </a:t>
            </a:r>
            <a:r>
              <a:rPr lang="en-US" dirty="0"/>
              <a:t>confidentiality </a:t>
            </a:r>
            <a:r>
              <a:rPr lang="en-US" baseline="0" dirty="0"/>
              <a:t>of the data. No individual will be identified and responses will not be linked to a specific person.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E4FDB-7D9C-4BF4-A339-A3E4DA33F24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212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FF49-93EF-4226-B3E8-A2DF5A6A733B}" type="datetimeFigureOut">
              <a:rPr lang="en-US" smtClean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75C0-511E-4480-9535-9F7268ABB0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560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FF49-93EF-4226-B3E8-A2DF5A6A733B}" type="datetimeFigureOut">
              <a:rPr lang="en-US" smtClean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75C0-511E-4480-9535-9F7268ABB0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05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FF49-93EF-4226-B3E8-A2DF5A6A733B}" type="datetimeFigureOut">
              <a:rPr lang="en-US" smtClean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75C0-511E-4480-9535-9F7268ABB0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FF49-93EF-4226-B3E8-A2DF5A6A733B}" type="datetimeFigureOut">
              <a:rPr lang="en-US" smtClean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75C0-511E-4480-9535-9F7268ABB0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85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FF49-93EF-4226-B3E8-A2DF5A6A733B}" type="datetimeFigureOut">
              <a:rPr lang="en-US" smtClean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75C0-511E-4480-9535-9F7268ABB0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38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FF49-93EF-4226-B3E8-A2DF5A6A733B}" type="datetimeFigureOut">
              <a:rPr lang="en-US" smtClean="0"/>
              <a:t>7/13/2021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75C0-511E-4480-9535-9F7268ABB0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56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FF49-93EF-4226-B3E8-A2DF5A6A733B}" type="datetimeFigureOut">
              <a:rPr lang="en-US" smtClean="0"/>
              <a:t>7/13/2021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75C0-511E-4480-9535-9F7268ABB0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16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FF49-93EF-4226-B3E8-A2DF5A6A733B}" type="datetimeFigureOut">
              <a:rPr lang="en-US" smtClean="0"/>
              <a:t>7/13/2021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75C0-511E-4480-9535-9F7268ABB0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7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FF49-93EF-4226-B3E8-A2DF5A6A733B}" type="datetimeFigureOut">
              <a:rPr lang="en-US" smtClean="0"/>
              <a:t>7/13/2021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75C0-511E-4480-9535-9F7268ABB0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4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FF49-93EF-4226-B3E8-A2DF5A6A733B}" type="datetimeFigureOut">
              <a:rPr lang="en-US" smtClean="0"/>
              <a:t>7/13/2021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75C0-511E-4480-9535-9F7268ABB0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6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FF49-93EF-4226-B3E8-A2DF5A6A733B}" type="datetimeFigureOut">
              <a:rPr lang="en-US" smtClean="0"/>
              <a:t>7/13/2021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75C0-511E-4480-9535-9F7268ABB0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51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5FF49-93EF-4226-B3E8-A2DF5A6A733B}" type="datetimeFigureOut">
              <a:rPr lang="en-US" smtClean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775C0-511E-4480-9535-9F7268ABB0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99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nhivcouncil.org/documents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carissa.weisdorf@hennepin.u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argethiv.org/planning-chatt/training-guide-module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argethiv.org/planning-chatt/training-guide-module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Assessment of the Efficiency of the Administrative Mechanism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6531" y="3858490"/>
            <a:ext cx="9760741" cy="1593273"/>
          </a:xfrm>
        </p:spPr>
        <p:txBody>
          <a:bodyPr/>
          <a:lstStyle/>
          <a:p>
            <a:r>
              <a:rPr lang="en-US" dirty="0"/>
              <a:t>Minnesota Council for HIV/AIDS Care and Prevention </a:t>
            </a:r>
          </a:p>
          <a:p>
            <a:r>
              <a:rPr lang="en-US" dirty="0"/>
              <a:t>Evaluation of Part A – Fiscal Year 2020 (March 1, 2020 – February 28, 2021)</a:t>
            </a:r>
          </a:p>
          <a:p>
            <a:r>
              <a:rPr lang="en-US" dirty="0"/>
              <a:t>July 13, 2021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034164-0CE7-43F3-986F-4691151CB1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13" y="5800290"/>
            <a:ext cx="3046552" cy="68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369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Completing the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70628" cy="4351338"/>
          </a:xfrm>
        </p:spPr>
        <p:txBody>
          <a:bodyPr>
            <a:normAutofit/>
          </a:bodyPr>
          <a:lstStyle/>
          <a:p>
            <a:r>
              <a:rPr lang="en-US" dirty="0"/>
              <a:t>Council members will receive a link to the survey after today’s meeting</a:t>
            </a:r>
          </a:p>
          <a:p>
            <a:r>
              <a:rPr lang="en-US" dirty="0"/>
              <a:t>Council members review each objective and measurement and use the data in the subrecipient response (if applicable) and recipient response columns to determine if the objective was met</a:t>
            </a:r>
          </a:p>
          <a:p>
            <a:r>
              <a:rPr lang="en-US" dirty="0"/>
              <a:t>For any objective that you indicate strongly disagree or somewhat disagree, you should also include comments, addressing any strengths, weaknesses and specific recommendations for improvement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49D50E-0331-4F48-AD89-19F84C3B5D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13" y="5800290"/>
            <a:ext cx="3046552" cy="68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61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Assessments are based on time-framed observations </a:t>
            </a:r>
          </a:p>
          <a:p>
            <a:pPr lvl="1"/>
            <a:r>
              <a:rPr lang="en-US" sz="2800" dirty="0"/>
              <a:t>Fiscal year 2020 (March 1, 2020 – February 28, 2021)</a:t>
            </a:r>
          </a:p>
          <a:p>
            <a:r>
              <a:rPr lang="en-US" sz="3200" dirty="0"/>
              <a:t>Names of providers are not included, it is aggregate data</a:t>
            </a:r>
          </a:p>
          <a:p>
            <a:r>
              <a:rPr lang="en-US" sz="3200" dirty="0"/>
              <a:t>Assessing the administrative mechanism is not meant to be an evaluation of the recipient or of individual subrecipients/service providers. </a:t>
            </a:r>
          </a:p>
          <a:p>
            <a:r>
              <a:rPr lang="en-US" sz="3200" dirty="0"/>
              <a:t>Council members are responsible for making specific recommendations for improvement if they find the existing mechanism is not working effectively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C8097B-AB34-43E0-A6E3-47C563DBB6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13" y="5800290"/>
            <a:ext cx="3046552" cy="68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844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Responses to the assessment are collected by a third-party (Internal Services) and aggregate data is returned to council staff. No names or identifying information are linked to any responses.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74AE8B-998A-4E9E-9E18-DA31BD76F6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13" y="5800290"/>
            <a:ext cx="3046552" cy="68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268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Council members will have three weeks to complete the online survey </a:t>
            </a:r>
          </a:p>
          <a:p>
            <a:r>
              <a:rPr lang="en-US" dirty="0"/>
              <a:t>Hennepin County Ryan White Program reviews the report for improvements</a:t>
            </a:r>
          </a:p>
          <a:p>
            <a:r>
              <a:rPr lang="en-US" dirty="0"/>
              <a:t>Results of the assessment and the plan for improvement will be included in the Part A grant application and presented to the council</a:t>
            </a:r>
          </a:p>
          <a:p>
            <a:r>
              <a:rPr lang="en-US" dirty="0"/>
              <a:t>Results from this year and past years available at </a:t>
            </a:r>
            <a:r>
              <a:rPr lang="en-US" dirty="0">
                <a:hlinkClick r:id="rId3"/>
              </a:rPr>
              <a:t>http://www.mnhivcouncil.org/documents.html</a:t>
            </a:r>
            <a:r>
              <a:rPr lang="en-US" dirty="0"/>
              <a:t> (Part A Recipient Documents)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FD9072-E2AC-4BF6-9BBD-97A8F9FC66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13" y="5800290"/>
            <a:ext cx="3046552" cy="68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149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3F4EBC5-6498-4285-9A27-0E6DBCB8B097}"/>
              </a:ext>
            </a:extLst>
          </p:cNvPr>
          <p:cNvSpPr txBox="1"/>
          <p:nvPr/>
        </p:nvSpPr>
        <p:spPr>
          <a:xfrm>
            <a:off x="670560" y="3769361"/>
            <a:ext cx="6075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3"/>
              </a:rPr>
              <a:t>carissa.weisdorf@hennepin.us</a:t>
            </a:r>
            <a:r>
              <a:rPr lang="en-US" sz="2400" dirty="0"/>
              <a:t>, 612-348-6837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324B77-C60B-47ED-B4A9-66B21E3A6051}"/>
              </a:ext>
            </a:extLst>
          </p:cNvPr>
          <p:cNvSpPr txBox="1"/>
          <p:nvPr/>
        </p:nvSpPr>
        <p:spPr>
          <a:xfrm>
            <a:off x="670560" y="3123030"/>
            <a:ext cx="4031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Carissa Weisdorf</a:t>
            </a:r>
          </a:p>
        </p:txBody>
      </p:sp>
    </p:spTree>
    <p:extLst>
      <p:ext uri="{BB962C8B-B14F-4D97-AF65-F5344CB8AC3E}">
        <p14:creationId xmlns:p14="http://schemas.microsoft.com/office/powerpoint/2010/main" val="26640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AAM is a review of how quickly and well the Part A recipient carries out the processes needed to contract with and pay providers for delivering HIV-related services, so that that the needs of people with HIV/AIDS throughout the Part A service area are met. Emphasis is on ensuring services to PWH and to communities with the greatest need for Ryan White services.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2462537" y="4875707"/>
            <a:ext cx="72669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Quick Reference Handout 7.2: Assessment of the Administrative Mechanism</a:t>
            </a:r>
          </a:p>
          <a:p>
            <a:pPr algn="ctr"/>
            <a:r>
              <a:rPr lang="en-US" dirty="0">
                <a:hlinkClick r:id="rId3"/>
              </a:rPr>
              <a:t>https://targethiv.org/planning-chatt/training-guide-module7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5B45B1-B10B-4D39-977A-990C50E4E2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13" y="5800290"/>
            <a:ext cx="3046552" cy="68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5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28700" y="1967266"/>
            <a:ext cx="2628900" cy="25472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Ryan White HIV/AIDS Program Part A Planning Council Primer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2492" y="643466"/>
            <a:ext cx="6170348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158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the Minneapolis/St. Paul TGA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4843" y="1885550"/>
            <a:ext cx="5582478" cy="4555297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Serves the following states and counties: </a:t>
            </a:r>
          </a:p>
          <a:p>
            <a:r>
              <a:rPr lang="en-US" b="1" dirty="0"/>
              <a:t>Minnesota</a:t>
            </a:r>
            <a:r>
              <a:rPr lang="en-US" dirty="0"/>
              <a:t>: Anoka County, Carver County, Chisago County, Dakota County, Hennepin County, Isanti County, Ramsey County, Scott County, Sherburne County, Washington County, and Wright County</a:t>
            </a:r>
          </a:p>
          <a:p>
            <a:r>
              <a:rPr lang="en-US" b="1" dirty="0"/>
              <a:t>Wisconsin</a:t>
            </a:r>
            <a:r>
              <a:rPr lang="en-US" dirty="0"/>
              <a:t>: Pierce County and St. Croix County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182" y="1283156"/>
            <a:ext cx="4864583" cy="533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6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161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planning council is responsible for evaluating how rapidly Ryan White HIV/AIDS Program Part A funds are allocated and made available for care. This involves ensuring that funds are being contracted for quickly and through an open process, and that providers are being paid in a timely manner.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98006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Assessment of the Efficiency of the Administrative Mechanism</a:t>
            </a:r>
            <a:br>
              <a:rPr lang="en-US" dirty="0"/>
            </a:b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699840" y="4530010"/>
            <a:ext cx="5918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Ryan White HIV/AIDS Program Part A Planning Council Primer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464CFB-CE7E-4FA3-B591-EDBB224049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13" y="5800290"/>
            <a:ext cx="3046552" cy="68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657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4095" y="1918252"/>
            <a:ext cx="107541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This is the only council task that involves looking at procurement and contracting, which are recipient responsibilities.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198743" y="445820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Quick Reference Handout 7.2: Assessment of the Administrative Mechanism</a:t>
            </a:r>
          </a:p>
          <a:p>
            <a:pPr algn="ctr"/>
            <a:r>
              <a:rPr lang="en-US" dirty="0">
                <a:hlinkClick r:id="rId3"/>
              </a:rPr>
              <a:t>https://targethiv.org/planning-chatt/training-guide-module7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044D77-4A8F-4BD6-8ABE-79CBBA1363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13" y="5800290"/>
            <a:ext cx="3046552" cy="68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082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545" y="68377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Guidance from Ryan White HIV/AIDS Program Part A Planning Council Primer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418" y="2102716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Funds are being contracted for quickly and through an open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Providers are being paid in a timely manner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Funds are used to pay only for services that were identified as priorities by the council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Amounts contracted for each service category are the same as the council’s allocations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C1AAC1-6092-4BBB-BA99-3F98D725C5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13" y="5800290"/>
            <a:ext cx="3046552" cy="68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273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objectives to measure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Part A funds are contracted quickly to subrecipients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Subrecipients of Part A funds are selected through an open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recipient secured sufficient subrecipients for all service areas receiving allocations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Subrecipients are paid in a timely manner by Hennepin County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Part A funds are used to pay only services that were identified as priorities by the council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amounts contracted for each service category are the same as the council’s allocations</a:t>
            </a:r>
          </a:p>
        </p:txBody>
      </p:sp>
    </p:spTree>
    <p:extLst>
      <p:ext uri="{BB962C8B-B14F-4D97-AF65-F5344CB8AC3E}">
        <p14:creationId xmlns:p14="http://schemas.microsoft.com/office/powerpoint/2010/main" val="1123074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complete the assessment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810" y="1520236"/>
            <a:ext cx="1052599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Objective</a:t>
            </a:r>
          </a:p>
          <a:p>
            <a:endParaRPr lang="en-US" sz="2200" b="1" dirty="0"/>
          </a:p>
          <a:p>
            <a:r>
              <a:rPr lang="en-US" sz="2200" b="1" dirty="0"/>
              <a:t>Measurement</a:t>
            </a:r>
          </a:p>
          <a:p>
            <a:endParaRPr lang="en-US" sz="2200" b="1" dirty="0"/>
          </a:p>
          <a:p>
            <a:r>
              <a:rPr lang="en-US" sz="2200" b="1" dirty="0"/>
              <a:t>Subrecipient Response Yes (n), No (n) (if applicable)</a:t>
            </a:r>
          </a:p>
          <a:p>
            <a:endParaRPr lang="en-US" sz="2200" b="1" dirty="0"/>
          </a:p>
          <a:p>
            <a:r>
              <a:rPr lang="en-US" sz="2200" b="1" dirty="0"/>
              <a:t>Recipient Response</a:t>
            </a:r>
          </a:p>
          <a:p>
            <a:endParaRPr lang="en-US" sz="2200" b="1" dirty="0"/>
          </a:p>
          <a:p>
            <a:r>
              <a:rPr lang="en-US" sz="2200" b="1" dirty="0"/>
              <a:t>This objective was met</a:t>
            </a:r>
          </a:p>
          <a:p>
            <a:r>
              <a:rPr lang="en-US" sz="2200" dirty="0"/>
              <a:t>Strongly Agree</a:t>
            </a:r>
          </a:p>
          <a:p>
            <a:r>
              <a:rPr lang="en-US" sz="2200" dirty="0"/>
              <a:t>Somewhat Agree</a:t>
            </a:r>
          </a:p>
          <a:p>
            <a:r>
              <a:rPr lang="en-US" sz="2200" dirty="0"/>
              <a:t>Somewhat Disagree</a:t>
            </a:r>
          </a:p>
          <a:p>
            <a:r>
              <a:rPr lang="en-US" sz="2200" dirty="0"/>
              <a:t>Strongly Disagree</a:t>
            </a:r>
          </a:p>
          <a:p>
            <a:endParaRPr lang="en-US" sz="2200" dirty="0"/>
          </a:p>
          <a:p>
            <a:r>
              <a:rPr lang="en-US" sz="2200" b="1" dirty="0"/>
              <a:t>Council Member Comments </a:t>
            </a:r>
          </a:p>
        </p:txBody>
      </p:sp>
    </p:spTree>
    <p:extLst>
      <p:ext uri="{BB962C8B-B14F-4D97-AF65-F5344CB8AC3E}">
        <p14:creationId xmlns:p14="http://schemas.microsoft.com/office/powerpoint/2010/main" val="4077333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1123</Words>
  <Application>Microsoft Office PowerPoint</Application>
  <PresentationFormat>Widescreen</PresentationFormat>
  <Paragraphs>95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Assessment of the Efficiency of the Administrative Mechanism</vt:lpstr>
      <vt:lpstr>What is an AAM?</vt:lpstr>
      <vt:lpstr>PowerPoint Presentation</vt:lpstr>
      <vt:lpstr>Assessing the Minneapolis/St. Paul TGA</vt:lpstr>
      <vt:lpstr>Assessment of the Efficiency of the Administrative Mechanism </vt:lpstr>
      <vt:lpstr>PowerPoint Presentation</vt:lpstr>
      <vt:lpstr>Guidance from Ryan White HIV/AIDS Program Part A Planning Council Primer </vt:lpstr>
      <vt:lpstr>6 objectives to measure</vt:lpstr>
      <vt:lpstr>How to complete the assessment</vt:lpstr>
      <vt:lpstr>Completing the assessment</vt:lpstr>
      <vt:lpstr>Notes</vt:lpstr>
      <vt:lpstr>Anonymity </vt:lpstr>
      <vt:lpstr>Final steps</vt:lpstr>
      <vt:lpstr>PowerPoint Presentation</vt:lpstr>
    </vt:vector>
  </TitlesOfParts>
  <Company>Hennepin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the Efficiency of the Administrative Mechanism</dc:title>
  <dc:creator>Carissa N Weisdorf</dc:creator>
  <cp:lastModifiedBy>Carissa N Weisdorf</cp:lastModifiedBy>
  <cp:revision>52</cp:revision>
  <cp:lastPrinted>2018-07-09T17:19:23Z</cp:lastPrinted>
  <dcterms:created xsi:type="dcterms:W3CDTF">2018-07-02T18:28:50Z</dcterms:created>
  <dcterms:modified xsi:type="dcterms:W3CDTF">2021-07-13T16:56:29Z</dcterms:modified>
</cp:coreProperties>
</file>